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%20Computer%20files\Thesis%20Plans\Chapter%205%20-%20Metabolomics%20-%20F\___Metabolite%20graph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Sugars!$C$62</c:f>
              <c:strCache>
                <c:ptCount val="1"/>
                <c:pt idx="0">
                  <c:v>Orange carrot tissue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Sugars!$D$66:$H$66</c:f>
                <c:numCache>
                  <c:formatCode>General</c:formatCode>
                  <c:ptCount val="5"/>
                  <c:pt idx="0">
                    <c:v>1.7928603249152384E-2</c:v>
                  </c:pt>
                  <c:pt idx="1">
                    <c:v>3.4776273284833591E-2</c:v>
                  </c:pt>
                  <c:pt idx="2">
                    <c:v>6.3283320017494329E-3</c:v>
                  </c:pt>
                  <c:pt idx="3">
                    <c:v>4.1742424495568115E-2</c:v>
                  </c:pt>
                  <c:pt idx="4">
                    <c:v>6.602526982539133E-4</c:v>
                  </c:pt>
                </c:numCache>
              </c:numRef>
            </c:plus>
            <c:minus>
              <c:numRef>
                <c:f>Sugars!$D$66:$H$66</c:f>
                <c:numCache>
                  <c:formatCode>General</c:formatCode>
                  <c:ptCount val="5"/>
                  <c:pt idx="0">
                    <c:v>1.7928603249152384E-2</c:v>
                  </c:pt>
                  <c:pt idx="1">
                    <c:v>3.4776273284833591E-2</c:v>
                  </c:pt>
                  <c:pt idx="2">
                    <c:v>6.3283320017494329E-3</c:v>
                  </c:pt>
                  <c:pt idx="3">
                    <c:v>4.1742424495568115E-2</c:v>
                  </c:pt>
                  <c:pt idx="4">
                    <c:v>6.602526982539133E-4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Sugars!$D$61:$H$61</c:f>
              <c:strCache>
                <c:ptCount val="5"/>
                <c:pt idx="0">
                  <c:v>Mannose</c:v>
                </c:pt>
                <c:pt idx="1">
                  <c:v>Galactose</c:v>
                </c:pt>
                <c:pt idx="2">
                  <c:v>Mannitol</c:v>
                </c:pt>
                <c:pt idx="3">
                  <c:v>Inositol</c:v>
                </c:pt>
                <c:pt idx="4">
                  <c:v>Glycerol</c:v>
                </c:pt>
              </c:strCache>
            </c:strRef>
          </c:cat>
          <c:val>
            <c:numRef>
              <c:f>Sugars!$D$62:$H$62</c:f>
              <c:numCache>
                <c:formatCode>General</c:formatCode>
                <c:ptCount val="5"/>
                <c:pt idx="0">
                  <c:v>0.2854531245015951</c:v>
                </c:pt>
                <c:pt idx="1">
                  <c:v>9.4191311602740052E-2</c:v>
                </c:pt>
                <c:pt idx="2">
                  <c:v>0.12127684249351722</c:v>
                </c:pt>
                <c:pt idx="3">
                  <c:v>0.63671766996467627</c:v>
                </c:pt>
                <c:pt idx="4">
                  <c:v>1.0297133624840051E-2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5C-4400-9CBE-F89F9FAC685D}"/>
            </c:ext>
          </c:extLst>
        </c:ser>
        <c:ser>
          <c:idx val="1"/>
          <c:order val="1"/>
          <c:tx>
            <c:strRef>
              <c:f>Sugars!$C$63</c:f>
              <c:strCache>
                <c:ptCount val="1"/>
                <c:pt idx="0">
                  <c:v>Blackened carrot tissue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Sugars!$D$67:$H$67</c:f>
                <c:numCache>
                  <c:formatCode>General</c:formatCode>
                  <c:ptCount val="5"/>
                  <c:pt idx="0">
                    <c:v>6.9688116899383271E-2</c:v>
                  </c:pt>
                  <c:pt idx="1">
                    <c:v>8.5498853497930072E-2</c:v>
                  </c:pt>
                  <c:pt idx="2">
                    <c:v>0.73791878265768462</c:v>
                  </c:pt>
                  <c:pt idx="3">
                    <c:v>3.1757887374522981E-2</c:v>
                  </c:pt>
                  <c:pt idx="4">
                    <c:v>5.4545559292942011E-2</c:v>
                  </c:pt>
                </c:numCache>
              </c:numRef>
            </c:plus>
            <c:minus>
              <c:numRef>
                <c:f>Sugars!$D$67:$H$67</c:f>
                <c:numCache>
                  <c:formatCode>General</c:formatCode>
                  <c:ptCount val="5"/>
                  <c:pt idx="0">
                    <c:v>6.9688116899383271E-2</c:v>
                  </c:pt>
                  <c:pt idx="1">
                    <c:v>8.5498853497930072E-2</c:v>
                  </c:pt>
                  <c:pt idx="2">
                    <c:v>0.73791878265768462</c:v>
                  </c:pt>
                  <c:pt idx="3">
                    <c:v>3.1757887374522981E-2</c:v>
                  </c:pt>
                  <c:pt idx="4">
                    <c:v>5.4545559292942011E-2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Sugars!$D$61:$H$61</c:f>
              <c:strCache>
                <c:ptCount val="5"/>
                <c:pt idx="0">
                  <c:v>Mannose</c:v>
                </c:pt>
                <c:pt idx="1">
                  <c:v>Galactose</c:v>
                </c:pt>
                <c:pt idx="2">
                  <c:v>Mannitol</c:v>
                </c:pt>
                <c:pt idx="3">
                  <c:v>Inositol</c:v>
                </c:pt>
                <c:pt idx="4">
                  <c:v>Glycerol</c:v>
                </c:pt>
              </c:strCache>
            </c:strRef>
          </c:cat>
          <c:val>
            <c:numRef>
              <c:f>Sugars!$D$63:$H$63</c:f>
              <c:numCache>
                <c:formatCode>General</c:formatCode>
                <c:ptCount val="5"/>
                <c:pt idx="0">
                  <c:v>0.50370995130140017</c:v>
                </c:pt>
                <c:pt idx="1">
                  <c:v>0.48285013306055591</c:v>
                </c:pt>
                <c:pt idx="2">
                  <c:v>2.5315955272720574</c:v>
                </c:pt>
                <c:pt idx="3">
                  <c:v>0.51158640915738696</c:v>
                </c:pt>
                <c:pt idx="4">
                  <c:v>0.25911968364954996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5C-4400-9CBE-F89F9FAC68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1957384"/>
        <c:axId val="261957776"/>
      </c:barChart>
      <c:catAx>
        <c:axId val="261957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957776"/>
        <c:crosses val="autoZero"/>
        <c:auto val="1"/>
        <c:lblAlgn val="ctr"/>
        <c:lblOffset val="100"/>
        <c:noMultiLvlLbl val="0"/>
      </c:catAx>
      <c:valAx>
        <c:axId val="2619577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b="0" i="0" baseline="0">
                    <a:effectLst/>
                  </a:rPr>
                  <a:t>Relative Concentrations</a:t>
                </a:r>
                <a:endParaRPr lang="en-GB" sz="18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957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ADE17-1F8C-A649-BAAD-472A8C63F8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F2DBBF-9C41-5073-D9F1-27473F6ABD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6A87BB-E2B9-A601-9719-A817BFDA6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61CC4-AD98-67B2-F2AD-9BBB7ED7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F6A5C6-2DBC-9821-7D88-2DE4602FC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223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7F3D9-3F0F-C024-7037-2325E8B06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FFAA64-B557-292B-E6BD-22B8F26566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39B0E-6C4B-731A-A02A-9940C854B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A385FF-3D85-3852-3AD7-37C36E9A9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BD394-B983-4038-F9EE-54815CCA1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11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81AC34-6F5D-4766-9A6B-04FF2AA94A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2750A-7CF1-4485-E8FE-D79DEE0A8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2586FA-E71B-873C-5C94-277AB9BAF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75AD7-9AFC-6AC4-9362-D5CFE885D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6676A-5FDF-31E3-05A1-1DA269A8F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431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4332B-36C3-EEFC-BABD-D01549FB0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B59C9-23BC-33DE-2DF4-9174D5678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52AFA7-EF95-9FA1-5231-C29D87EDD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0D81C-1C12-18F8-B398-8B0C94572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43B83-0A38-10E7-406D-3BBACB90C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877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F0A1D-ACF3-5422-00E2-D232F4C7B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A42ABF-C152-7F00-48CE-13816334D5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78EE8-EC3C-52F7-2A4D-CA6708AE7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D1ED1-D73A-F92A-D7A3-D4E6E0A88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BBFBC-E8B2-19BF-5877-99008A7E8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429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4E7C6-E761-DCA3-2793-CC9E24C67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798903-84C1-3E97-AFB2-33EF09F5E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AB64C4-79B1-7EE1-5C90-BA1E1F1069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BD0DF2-C8F7-E578-B85C-0EB4E74F3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E827ED-BA88-9A0D-FC7A-15D75804A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F0FB05-7CE3-E4FF-58CA-0D03CE7BD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231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8A8BE-9685-1F48-4A63-53AD3B159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CE9A0E-E270-8C0F-B290-772898C4B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450247-4E58-0A81-5BBA-092FCDB5C0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443427-A9C6-E2B3-2289-C2ECF0F51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60B17F-2B09-1EE0-D16D-D60BFBF74E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3234B9-8AF2-3305-9974-76CF65BD8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AAC39E-93D6-C4FD-AD5F-5245B1E81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B7E37D-6F4C-190E-9E45-34BED6714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6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D80B0-4BB5-02C0-9B26-BD1EDF40A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BD355A-40C6-7707-0C32-A58774BBB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97D38D-C5F0-681E-93B5-EE66AED87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230544-BA82-4552-FFB2-CF9439E2F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35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2464FF-7F2A-7D79-E9E1-FC4EE052B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12CBE4-16DE-70B7-564B-600F22DEA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BDCFF3-9951-CD34-D9AB-EE1F0722A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061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F052C-DCF1-07E3-19EE-1B74C9022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BB1F2-79B3-FC81-B831-1DF38116A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E8EC80-8A36-C77D-FEC7-4FF7862A6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05AE2-EA16-150F-FC6E-7AF38D1F8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2719F5-4D9F-0FDA-4E4B-0F2484C03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0BA969-EA42-4C61-2A66-FFAC825EE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983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EB861-CBC3-308B-F3EB-080054EB4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131657-A0E5-C875-C5EF-3F33559253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30FE8C-4A62-A405-73DE-CC92B4CB9D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D8EB2A-96BA-81BC-1EDF-515BF09E7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F4FC3D-5DC8-1506-FEAB-9E7ECDD19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946C21-625D-6861-60D9-441394292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000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C5F2B9-CED1-3F22-0AF1-FA54E24F2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6B504-70FC-E93B-D9E1-9D4E0A8E42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0E9AA3-EE3B-D642-B773-8CD76588F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94566-7AED-8B11-18BF-60B5BA72DB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8323B-EBA7-85EF-4B45-A82A789FA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65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4AD7BBE-7AFC-4CBC-A019-E5B47A532282}"/>
              </a:ext>
            </a:extLst>
          </p:cNvPr>
          <p:cNvGrpSpPr/>
          <p:nvPr/>
        </p:nvGrpSpPr>
        <p:grpSpPr>
          <a:xfrm>
            <a:off x="3205162" y="1571624"/>
            <a:ext cx="5781675" cy="3714751"/>
            <a:chOff x="0" y="0"/>
            <a:chExt cx="5781675" cy="3714751"/>
          </a:xfrm>
        </p:grpSpPr>
        <p:graphicFrame>
          <p:nvGraphicFramePr>
            <p:cNvPr id="3" name="Chart 2">
              <a:extLst>
                <a:ext uri="{FF2B5EF4-FFF2-40B4-BE49-F238E27FC236}">
                  <a16:creationId xmlns:a16="http://schemas.microsoft.com/office/drawing/2014/main" id="{00000000-0008-0000-0300-00000500000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94127503"/>
                </p:ext>
              </p:extLst>
            </p:nvPr>
          </p:nvGraphicFramePr>
          <p:xfrm>
            <a:off x="0" y="0"/>
            <a:ext cx="5781675" cy="37147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6" name="TextBox 6">
              <a:extLst>
                <a:ext uri="{FF2B5EF4-FFF2-40B4-BE49-F238E27FC236}">
                  <a16:creationId xmlns:a16="http://schemas.microsoft.com/office/drawing/2014/main" id="{00000000-0008-0000-0300-000007000000}"/>
                </a:ext>
              </a:extLst>
            </p:cNvPr>
            <p:cNvSpPr txBox="1"/>
            <p:nvPr/>
          </p:nvSpPr>
          <p:spPr>
            <a:xfrm>
              <a:off x="2206813" y="2200496"/>
              <a:ext cx="516123" cy="238126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300" dirty="0"/>
                <a:t>***</a:t>
              </a:r>
            </a:p>
          </p:txBody>
        </p:sp>
        <p:sp>
          <p:nvSpPr>
            <p:cNvPr id="27" name="TextBox 8">
              <a:extLst>
                <a:ext uri="{FF2B5EF4-FFF2-40B4-BE49-F238E27FC236}">
                  <a16:creationId xmlns:a16="http://schemas.microsoft.com/office/drawing/2014/main" id="{00000000-0008-0000-0300-000009000000}"/>
                </a:ext>
              </a:extLst>
            </p:cNvPr>
            <p:cNvSpPr txBox="1"/>
            <p:nvPr/>
          </p:nvSpPr>
          <p:spPr>
            <a:xfrm>
              <a:off x="5066193" y="2400522"/>
              <a:ext cx="516123" cy="20002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300" dirty="0"/>
                <a:t>***</a:t>
              </a:r>
            </a:p>
          </p:txBody>
        </p:sp>
        <p:sp>
          <p:nvSpPr>
            <p:cNvPr id="28" name="TextBox 9">
              <a:extLst>
                <a:ext uri="{FF2B5EF4-FFF2-40B4-BE49-F238E27FC236}">
                  <a16:creationId xmlns:a16="http://schemas.microsoft.com/office/drawing/2014/main" id="{00000000-0008-0000-0300-00000A000000}"/>
                </a:ext>
              </a:extLst>
            </p:cNvPr>
            <p:cNvSpPr txBox="1"/>
            <p:nvPr/>
          </p:nvSpPr>
          <p:spPr>
            <a:xfrm>
              <a:off x="4208282" y="2238597"/>
              <a:ext cx="428625" cy="20002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300" dirty="0"/>
                <a:t>*</a:t>
              </a:r>
            </a:p>
          </p:txBody>
        </p:sp>
        <p:sp>
          <p:nvSpPr>
            <p:cNvPr id="29" name="TextBox 10">
              <a:extLst>
                <a:ext uri="{FF2B5EF4-FFF2-40B4-BE49-F238E27FC236}">
                  <a16:creationId xmlns:a16="http://schemas.microsoft.com/office/drawing/2014/main" id="{00000000-0008-0000-0300-00000B000000}"/>
                </a:ext>
              </a:extLst>
            </p:cNvPr>
            <p:cNvSpPr txBox="1"/>
            <p:nvPr/>
          </p:nvSpPr>
          <p:spPr>
            <a:xfrm>
              <a:off x="3201952" y="93035"/>
              <a:ext cx="428625" cy="20002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300" dirty="0"/>
                <a:t>**</a:t>
              </a:r>
            </a:p>
          </p:txBody>
        </p:sp>
        <p:sp>
          <p:nvSpPr>
            <p:cNvPr id="30" name="TextBox 11">
              <a:extLst>
                <a:ext uri="{FF2B5EF4-FFF2-40B4-BE49-F238E27FC236}">
                  <a16:creationId xmlns:a16="http://schemas.microsoft.com/office/drawing/2014/main" id="{00000000-0008-0000-0300-00000C000000}"/>
                </a:ext>
              </a:extLst>
            </p:cNvPr>
            <p:cNvSpPr txBox="1"/>
            <p:nvPr/>
          </p:nvSpPr>
          <p:spPr>
            <a:xfrm>
              <a:off x="1305917" y="2211128"/>
              <a:ext cx="428625" cy="20002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300" dirty="0"/>
                <a:t>**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6916467-3CA3-F022-6039-64BB69752EF9}"/>
              </a:ext>
            </a:extLst>
          </p:cNvPr>
          <p:cNvSpPr txBox="1"/>
          <p:nvPr/>
        </p:nvSpPr>
        <p:spPr>
          <a:xfrm>
            <a:off x="631878" y="5601592"/>
            <a:ext cx="109282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Supplemental Figure S10 Relative levels of carbohydrates in orange and black carrot samples. </a:t>
            </a:r>
            <a:r>
              <a:rPr lang="en-GB" dirty="0"/>
              <a:t>Relative concentration was the mean compound (n=17) normalised to the internal standards. Asterisks indicate the statistical significance level: p-value ≤ 0.05 (*), &lt; 0.01 (**), and &lt; 0.001 (***) using ANOVA. Data are the mean +/- standard deviation.</a:t>
            </a:r>
          </a:p>
        </p:txBody>
      </p:sp>
    </p:spTree>
    <p:extLst>
      <p:ext uri="{BB962C8B-B14F-4D97-AF65-F5344CB8AC3E}">
        <p14:creationId xmlns:p14="http://schemas.microsoft.com/office/powerpoint/2010/main" val="10131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67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Schulz</dc:creator>
  <cp:lastModifiedBy>Christine Foyer (Biosciences)</cp:lastModifiedBy>
  <cp:revision>10</cp:revision>
  <dcterms:created xsi:type="dcterms:W3CDTF">2023-04-19T18:04:43Z</dcterms:created>
  <dcterms:modified xsi:type="dcterms:W3CDTF">2023-04-28T12:05:22Z</dcterms:modified>
</cp:coreProperties>
</file>